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4"/>
  </p:notesMasterIdLst>
  <p:sldIdLst>
    <p:sldId id="441" r:id="rId5"/>
    <p:sldId id="442" r:id="rId6"/>
    <p:sldId id="343" r:id="rId7"/>
    <p:sldId id="443" r:id="rId8"/>
    <p:sldId id="444" r:id="rId9"/>
    <p:sldId id="445" r:id="rId10"/>
    <p:sldId id="380" r:id="rId11"/>
    <p:sldId id="547" r:id="rId12"/>
    <p:sldId id="548" r:id="rId13"/>
    <p:sldId id="549" r:id="rId14"/>
    <p:sldId id="546" r:id="rId15"/>
    <p:sldId id="545" r:id="rId16"/>
    <p:sldId id="554" r:id="rId17"/>
    <p:sldId id="553" r:id="rId18"/>
    <p:sldId id="551" r:id="rId19"/>
    <p:sldId id="552" r:id="rId20"/>
    <p:sldId id="550" r:id="rId21"/>
    <p:sldId id="542" r:id="rId22"/>
    <p:sldId id="348"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90" d="100"/>
          <a:sy n="90" d="100"/>
        </p:scale>
        <p:origin x="-804" y="-102"/>
      </p:cViewPr>
      <p:guideLst>
        <p:guide orient="horz" pos="540"/>
        <p:guide orient="horz" pos="1620"/>
        <p:guide orient="horz" pos="660"/>
        <p:guide pos="144"/>
      </p:guideLst>
    </p:cSldViewPr>
  </p:slideViewPr>
  <p:notesTextViewPr>
    <p:cViewPr>
      <p:scale>
        <a:sx n="1" d="1"/>
        <a:sy n="1" d="1"/>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10</a:t>
            </a:fld>
            <a:endParaRPr lang="en-US" sz="1200" b="0" strike="noStrike" spc="-1">
              <a:latin typeface="Times New Roman"/>
            </a:endParaRPr>
          </a:p>
        </p:txBody>
      </p:sp>
    </p:spTree>
    <p:extLst>
      <p:ext uri="{BB962C8B-B14F-4D97-AF65-F5344CB8AC3E}">
        <p14:creationId xmlns:p14="http://schemas.microsoft.com/office/powerpoint/2010/main" xmlns="" val="2089285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11</a:t>
            </a:fld>
            <a:endParaRPr lang="en-US" sz="1200" b="0" strike="noStrike" spc="-1">
              <a:latin typeface="Times New Roman"/>
            </a:endParaRPr>
          </a:p>
        </p:txBody>
      </p:sp>
    </p:spTree>
    <p:extLst>
      <p:ext uri="{BB962C8B-B14F-4D97-AF65-F5344CB8AC3E}">
        <p14:creationId xmlns:p14="http://schemas.microsoft.com/office/powerpoint/2010/main" xmlns="" val="3730953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12</a:t>
            </a:fld>
            <a:endParaRPr lang="en-US" sz="1200" b="0" strike="noStrike" spc="-1">
              <a:latin typeface="Times New Roman"/>
            </a:endParaRPr>
          </a:p>
        </p:txBody>
      </p:sp>
    </p:spTree>
    <p:extLst>
      <p:ext uri="{BB962C8B-B14F-4D97-AF65-F5344CB8AC3E}">
        <p14:creationId xmlns:p14="http://schemas.microsoft.com/office/powerpoint/2010/main" xmlns=""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13</a:t>
            </a:fld>
            <a:endParaRPr lang="en-US" sz="1200" b="0" strike="noStrike" spc="-1">
              <a:latin typeface="Times New Roman"/>
            </a:endParaRPr>
          </a:p>
        </p:txBody>
      </p:sp>
    </p:spTree>
    <p:extLst>
      <p:ext uri="{BB962C8B-B14F-4D97-AF65-F5344CB8AC3E}">
        <p14:creationId xmlns:p14="http://schemas.microsoft.com/office/powerpoint/2010/main" xmlns="" val="400629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15</a:t>
            </a:fld>
            <a:endParaRPr lang="en-US" sz="1200" b="0" strike="noStrike" spc="-1">
              <a:latin typeface="Times New Roman"/>
            </a:endParaRPr>
          </a:p>
        </p:txBody>
      </p:sp>
    </p:spTree>
    <p:extLst>
      <p:ext uri="{BB962C8B-B14F-4D97-AF65-F5344CB8AC3E}">
        <p14:creationId xmlns:p14="http://schemas.microsoft.com/office/powerpoint/2010/main" xmlns="" val="3944541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16</a:t>
            </a:fld>
            <a:endParaRPr lang="en-US" sz="1200" b="0" strike="noStrike" spc="-1">
              <a:latin typeface="Times New Roman"/>
            </a:endParaRPr>
          </a:p>
        </p:txBody>
      </p:sp>
    </p:spTree>
    <p:extLst>
      <p:ext uri="{BB962C8B-B14F-4D97-AF65-F5344CB8AC3E}">
        <p14:creationId xmlns:p14="http://schemas.microsoft.com/office/powerpoint/2010/main" xmlns="" val="732044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17</a:t>
            </a:fld>
            <a:endParaRPr lang="en-US" sz="1200" b="0" strike="noStrike" spc="-1">
              <a:latin typeface="Times New Roman"/>
            </a:endParaRPr>
          </a:p>
        </p:txBody>
      </p:sp>
    </p:spTree>
    <p:extLst>
      <p:ext uri="{BB962C8B-B14F-4D97-AF65-F5344CB8AC3E}">
        <p14:creationId xmlns:p14="http://schemas.microsoft.com/office/powerpoint/2010/main" xmlns="" val="755031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814229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19</a:t>
            </a:fld>
            <a:endParaRPr lang="en-US" sz="1200" b="0" strike="noStrike" spc="-1">
              <a:latin typeface="Times New Roman"/>
            </a:endParaRPr>
          </a:p>
        </p:txBody>
      </p:sp>
    </p:spTree>
    <p:extLst>
      <p:ext uri="{BB962C8B-B14F-4D97-AF65-F5344CB8AC3E}">
        <p14:creationId xmlns:p14="http://schemas.microsoft.com/office/powerpoint/2010/main" xmlns=""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399952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89827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35051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5591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42534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7</a:t>
            </a:fld>
            <a:endParaRPr lang="en-US" sz="1200" b="0" strike="noStrike" spc="-1">
              <a:latin typeface="Times New Roman"/>
            </a:endParaRPr>
          </a:p>
        </p:txBody>
      </p:sp>
    </p:spTree>
    <p:extLst>
      <p:ext uri="{BB962C8B-B14F-4D97-AF65-F5344CB8AC3E}">
        <p14:creationId xmlns:p14="http://schemas.microsoft.com/office/powerpoint/2010/main" xmlns="" val="1158361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8</a:t>
            </a:fld>
            <a:endParaRPr lang="en-US" sz="1200" b="0" strike="noStrike" spc="-1">
              <a:latin typeface="Times New Roman"/>
            </a:endParaRPr>
          </a:p>
        </p:txBody>
      </p:sp>
    </p:spTree>
    <p:extLst>
      <p:ext uri="{BB962C8B-B14F-4D97-AF65-F5344CB8AC3E}">
        <p14:creationId xmlns:p14="http://schemas.microsoft.com/office/powerpoint/2010/main" xmlns=""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9</a:t>
            </a:fld>
            <a:endParaRPr lang="en-US" sz="1200" b="0" strike="noStrike" spc="-1">
              <a:latin typeface="Times New Roman"/>
            </a:endParaRPr>
          </a:p>
        </p:txBody>
      </p:sp>
    </p:spTree>
    <p:extLst>
      <p:ext uri="{BB962C8B-B14F-4D97-AF65-F5344CB8AC3E}">
        <p14:creationId xmlns:p14="http://schemas.microsoft.com/office/powerpoint/2010/main" xmlns="" val="2005932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4/14/24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xmlns=""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xmlns=""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xmlns=""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xmlns="" id="{E688529A-B419-DA4B-5F2D-19BE77562210}"/>
              </a:ext>
            </a:extLst>
          </p:cNvPr>
          <p:cNvPicPr>
            <a:picLocks noChangeAspect="1"/>
          </p:cNvPicPr>
          <p:nvPr userDrawn="1"/>
        </p:nvPicPr>
        <p:blipFill>
          <a:blip r:embed="rId14">
            <a:extLst>
              <a:ext uri="{28A0092B-C50C-407E-A947-70E740481C1C}">
                <a14:useLocalDpi xmlns:a14="http://schemas.microsoft.com/office/drawing/2010/main" xmlns=""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ideo" Target="file:///D:\2021509316\Nan%20Mudhalvan\PROJECT%20OUTPUT.mp4" TargetMode="Externa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xmlns=""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xmlns=""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xmlns=""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xmlns=""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xmlns=""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xmlns=""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xmlns=""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xmlns=""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xmlns=""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xmlns=""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xmlns=""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xmlns=""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xmlns=""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smtClean="0"/>
          </a:p>
          <a:p>
            <a:pPr algn="ctr"/>
            <a:r>
              <a:rPr lang="en-US" sz="2400" b="1" dirty="0" smtClean="0">
                <a:solidFill>
                  <a:srgbClr val="FF0000"/>
                </a:solidFill>
              </a:rPr>
              <a:t>“</a:t>
            </a:r>
            <a:r>
              <a:rPr lang="en-IN" sz="2400" b="1" dirty="0" smtClean="0">
                <a:solidFill>
                  <a:srgbClr val="FF0000"/>
                </a:solidFill>
              </a:rPr>
              <a:t>EMOTION DETECTION AND </a:t>
            </a:r>
            <a:endParaRPr lang="en-US" sz="2400" b="1" dirty="0" smtClean="0">
              <a:solidFill>
                <a:srgbClr val="FF0000"/>
              </a:solidFill>
            </a:endParaRPr>
          </a:p>
          <a:p>
            <a:pPr algn="ctr"/>
            <a:r>
              <a:rPr lang="en-IN" sz="2400" b="1" dirty="0" smtClean="0">
                <a:solidFill>
                  <a:srgbClr val="FF0000"/>
                </a:solidFill>
              </a:rPr>
              <a:t>DEPRESSION SCREENING</a:t>
            </a:r>
            <a:r>
              <a:rPr lang="en-US" sz="2400" b="1" dirty="0" smtClean="0">
                <a:solidFill>
                  <a:srgbClr val="FF0000"/>
                </a:solidFill>
              </a:rPr>
              <a:t>”</a:t>
            </a:r>
          </a:p>
          <a:p>
            <a:pPr algn="ct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xmlns="" id="{243F787A-C1B9-4A5B-C50F-502754DD3886}"/>
              </a:ext>
            </a:extLst>
          </p:cNvPr>
          <p:cNvSpPr txBox="1"/>
          <p:nvPr/>
        </p:nvSpPr>
        <p:spPr>
          <a:xfrm>
            <a:off x="1281241" y="4231479"/>
            <a:ext cx="2102278" cy="820738"/>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a:t>
            </a:r>
            <a:r>
              <a:rPr lang="en-US" sz="1100" dirty="0" smtClean="0">
                <a:solidFill>
                  <a:schemeClr val="bg1"/>
                </a:solidFill>
              </a:rPr>
              <a:t>: GOKUL G</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dirty="0" smtClean="0">
                <a:solidFill>
                  <a:schemeClr val="bg1"/>
                </a:solidFill>
                <a:latin typeface="Arial"/>
                <a:ea typeface="Arial"/>
                <a:cs typeface="Arial"/>
                <a:sym typeface="Arial"/>
              </a:rPr>
              <a:t>: au2021509316</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a:t>
            </a:r>
            <a:r>
              <a:rPr lang="en-US" sz="1100" dirty="0" smtClean="0">
                <a:solidFill>
                  <a:schemeClr val="bg1"/>
                </a:solidFill>
              </a:rPr>
              <a:t>Name: Anna University, M.I.T. Campus</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xmlns=""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xmlns=""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4" name="Google Shape;62;g5fab984687_2_0">
            <a:extLst>
              <a:ext uri="{FF2B5EF4-FFF2-40B4-BE49-F238E27FC236}">
                <a16:creationId xmlns:a16="http://schemas.microsoft.com/office/drawing/2014/main" xmlns="" id="{97E93E0C-382C-278E-FE30-EED6A247305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Image Preprocessing:</a:t>
            </a:r>
          </a:p>
        </p:txBody>
      </p:sp>
      <p:sp>
        <p:nvSpPr>
          <p:cNvPr id="5" name="Google Shape;62;g5fab984687_2_0">
            <a:extLst>
              <a:ext uri="{FF2B5EF4-FFF2-40B4-BE49-F238E27FC236}">
                <a16:creationId xmlns:a16="http://schemas.microsoft.com/office/drawing/2014/main" xmlns="" id="{994180EB-2034-7734-FFDC-5944E4172C60}"/>
              </a:ext>
            </a:extLst>
          </p:cNvPr>
          <p:cNvSpPr txBox="1">
            <a:spLocks/>
          </p:cNvSpPr>
          <p:nvPr/>
        </p:nvSpPr>
        <p:spPr>
          <a:xfrm>
            <a:off x="123208" y="1478492"/>
            <a:ext cx="7557752" cy="209285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latin typeface="+mn-lt"/>
              </a:rPr>
              <a:t>We have used CV2 for digital image processing.</a:t>
            </a:r>
          </a:p>
          <a:p>
            <a:pPr marL="173736" indent="-173736">
              <a:spcAft>
                <a:spcPts val="800"/>
              </a:spcAft>
              <a:buClr>
                <a:srgbClr val="213163"/>
              </a:buClr>
              <a:buFont typeface="Arial" panose="020B0604020202020204" pitchFamily="34" charset="0"/>
              <a:buChar char="•"/>
            </a:pPr>
            <a:r>
              <a:rPr lang="en-US" dirty="0">
                <a:latin typeface="+mn-lt"/>
              </a:rPr>
              <a:t>The preprocessing is done in 2 steps,</a:t>
            </a:r>
          </a:p>
          <a:p>
            <a:pPr marL="356616" indent="-173736">
              <a:spcAft>
                <a:spcPts val="800"/>
              </a:spcAft>
              <a:buClr>
                <a:srgbClr val="213163"/>
              </a:buClr>
              <a:buFont typeface="Arial" panose="020B0604020202020204" pitchFamily="34" charset="0"/>
              <a:buChar char="•"/>
            </a:pPr>
            <a:r>
              <a:rPr lang="en-US" dirty="0" err="1">
                <a:latin typeface="+mn-lt"/>
              </a:rPr>
              <a:t>Grayscalying</a:t>
            </a:r>
            <a:r>
              <a:rPr lang="en-US" dirty="0">
                <a:latin typeface="+mn-lt"/>
              </a:rPr>
              <a:t>,</a:t>
            </a:r>
          </a:p>
          <a:p>
            <a:pPr marL="356616" indent="-173736">
              <a:spcAft>
                <a:spcPts val="800"/>
              </a:spcAft>
              <a:buClr>
                <a:srgbClr val="213163"/>
              </a:buClr>
              <a:buFont typeface="Arial" panose="020B0604020202020204" pitchFamily="34" charset="0"/>
              <a:buChar char="•"/>
            </a:pPr>
            <a:r>
              <a:rPr lang="en-US" dirty="0">
                <a:latin typeface="+mn-lt"/>
              </a:rPr>
              <a:t>Resizing</a:t>
            </a:r>
          </a:p>
          <a:p>
            <a:pPr marL="173736" indent="-173736">
              <a:spcAft>
                <a:spcPts val="800"/>
              </a:spcAft>
              <a:buClr>
                <a:srgbClr val="213163"/>
              </a:buClr>
              <a:buFont typeface="Arial" panose="020B0604020202020204" pitchFamily="34" charset="0"/>
              <a:buChar char="•"/>
            </a:pPr>
            <a:r>
              <a:rPr lang="en-US" dirty="0" err="1">
                <a:latin typeface="+mn-lt"/>
              </a:rPr>
              <a:t>Grayscaling</a:t>
            </a:r>
            <a:r>
              <a:rPr lang="en-US" dirty="0">
                <a:latin typeface="+mn-lt"/>
              </a:rPr>
              <a:t> is done using cv2.IMREAD_GRAYSCALE function.</a:t>
            </a:r>
          </a:p>
          <a:p>
            <a:pPr marL="173736" indent="-173736">
              <a:spcAft>
                <a:spcPts val="800"/>
              </a:spcAft>
              <a:buClr>
                <a:srgbClr val="213163"/>
              </a:buClr>
              <a:buFont typeface="Arial" panose="020B0604020202020204" pitchFamily="34" charset="0"/>
              <a:buChar char="•"/>
            </a:pPr>
            <a:r>
              <a:rPr lang="en-US" dirty="0">
                <a:latin typeface="+mn-lt"/>
              </a:rPr>
              <a:t>Resizing the image to a (256,256) size using cv2.resize(</a:t>
            </a:r>
            <a:r>
              <a:rPr lang="en-US" dirty="0" err="1">
                <a:latin typeface="+mn-lt"/>
              </a:rPr>
              <a:t>img</a:t>
            </a:r>
            <a:r>
              <a:rPr lang="en-US" dirty="0">
                <a:latin typeface="+mn-lt"/>
              </a:rPr>
              <a:t>, function</a:t>
            </a:r>
            <a:r>
              <a:rPr lang="en-US" dirty="0">
                <a:solidFill>
                  <a:schemeClr val="tx1"/>
                </a:solidFill>
                <a:latin typeface="+mn-lt"/>
              </a:rPr>
              <a:t>.</a:t>
            </a:r>
            <a:r>
              <a:rPr lang="en-US" sz="1400" spc="1" dirty="0">
                <a:solidFill>
                  <a:schemeClr val="tx1"/>
                </a:solidFill>
                <a:latin typeface="+mn-lt"/>
              </a:rPr>
              <a:t>(256, 256))</a:t>
            </a:r>
          </a:p>
        </p:txBody>
      </p:sp>
    </p:spTree>
    <p:extLst>
      <p:ext uri="{BB962C8B-B14F-4D97-AF65-F5344CB8AC3E}">
        <p14:creationId xmlns:p14="http://schemas.microsoft.com/office/powerpoint/2010/main" xmlns="" val="490534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xmlns="" id="{8B6D3B9E-06BD-BF72-4418-CD55FF7CA63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Pre-processed Image:</a:t>
            </a:r>
          </a:p>
        </p:txBody>
      </p:sp>
      <p:grpSp>
        <p:nvGrpSpPr>
          <p:cNvPr id="9" name="Group 8">
            <a:extLst>
              <a:ext uri="{FF2B5EF4-FFF2-40B4-BE49-F238E27FC236}">
                <a16:creationId xmlns:a16="http://schemas.microsoft.com/office/drawing/2014/main" xmlns="" id="{7A54621F-D334-78E2-AC4A-988C81A8DB99}"/>
              </a:ext>
            </a:extLst>
          </p:cNvPr>
          <p:cNvGrpSpPr/>
          <p:nvPr/>
        </p:nvGrpSpPr>
        <p:grpSpPr>
          <a:xfrm>
            <a:off x="830580" y="1636824"/>
            <a:ext cx="7482840" cy="2292571"/>
            <a:chOff x="830580" y="1636824"/>
            <a:chExt cx="7482840" cy="2292571"/>
          </a:xfrm>
        </p:grpSpPr>
        <p:sp>
          <p:nvSpPr>
            <p:cNvPr id="7" name="Freeform 11">
              <a:extLst>
                <a:ext uri="{FF2B5EF4-FFF2-40B4-BE49-F238E27FC236}">
                  <a16:creationId xmlns:a16="http://schemas.microsoft.com/office/drawing/2014/main" xmlns="" id="{1473FE5F-F1D4-FC00-E092-4C7D3581FF12}"/>
                </a:ext>
              </a:extLst>
            </p:cNvPr>
            <p:cNvSpPr/>
            <p:nvPr/>
          </p:nvSpPr>
          <p:spPr>
            <a:xfrm>
              <a:off x="1075448" y="1636824"/>
              <a:ext cx="6993102" cy="2292571"/>
            </a:xfrm>
            <a:custGeom>
              <a:avLst/>
              <a:gdLst/>
              <a:ahLst/>
              <a:cxnLst/>
              <a:rect l="l" t="t" r="r" b="b"/>
              <a:pathLst>
                <a:path w="6993102" h="2292571">
                  <a:moveTo>
                    <a:pt x="0" y="0"/>
                  </a:moveTo>
                  <a:lnTo>
                    <a:pt x="6993102" y="0"/>
                  </a:lnTo>
                  <a:lnTo>
                    <a:pt x="6993102" y="2292570"/>
                  </a:lnTo>
                  <a:lnTo>
                    <a:pt x="0" y="2292570"/>
                  </a:lnTo>
                  <a:lnTo>
                    <a:pt x="0" y="0"/>
                  </a:lnTo>
                  <a:close/>
                </a:path>
              </a:pathLst>
            </a:custGeom>
            <a:blipFill>
              <a:blip r:embed="rId3"/>
              <a:stretch>
                <a:fillRect l="-2185" r="-32775"/>
              </a:stretch>
            </a:blipFill>
          </p:spPr>
          <p:txBody>
            <a:bodyPr/>
            <a:lstStyle/>
            <a:p>
              <a:endParaRPr lang="en-US"/>
            </a:p>
          </p:txBody>
        </p:sp>
        <p:sp>
          <p:nvSpPr>
            <p:cNvPr id="8" name="Rectangle 7">
              <a:extLst>
                <a:ext uri="{FF2B5EF4-FFF2-40B4-BE49-F238E27FC236}">
                  <a16:creationId xmlns:a16="http://schemas.microsoft.com/office/drawing/2014/main" xmlns="" id="{191E8303-4788-E582-8098-6836D5690ECD}"/>
                </a:ext>
              </a:extLst>
            </p:cNvPr>
            <p:cNvSpPr/>
            <p:nvPr/>
          </p:nvSpPr>
          <p:spPr>
            <a:xfrm>
              <a:off x="830580" y="1636824"/>
              <a:ext cx="7482840" cy="222651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8507820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5" name="Rectangle 4">
            <a:extLst>
              <a:ext uri="{FF2B5EF4-FFF2-40B4-BE49-F238E27FC236}">
                <a16:creationId xmlns:a16="http://schemas.microsoft.com/office/drawing/2014/main" xmlns="" id="{9B70A9D9-A9CB-2E63-CA19-B71B9DA9D65C}"/>
              </a:ext>
            </a:extLst>
          </p:cNvPr>
          <p:cNvSpPr/>
          <p:nvPr/>
        </p:nvSpPr>
        <p:spPr>
          <a:xfrm>
            <a:off x="2301240" y="1120140"/>
            <a:ext cx="4549140" cy="3596640"/>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3"/>
          <a:srcRect/>
          <a:stretch>
            <a:fillRect/>
          </a:stretch>
        </p:blipFill>
        <p:spPr bwMode="auto">
          <a:xfrm>
            <a:off x="2178360" y="1084521"/>
            <a:ext cx="4939414" cy="3604437"/>
          </a:xfrm>
          <a:prstGeom prst="rect">
            <a:avLst/>
          </a:prstGeom>
          <a:noFill/>
          <a:ln w="9525">
            <a:noFill/>
            <a:miter lim="800000"/>
            <a:headEnd/>
            <a:tailEnd/>
          </a:ln>
          <a:effectLst/>
        </p:spPr>
      </p:pic>
    </p:spTree>
    <p:extLst>
      <p:ext uri="{BB962C8B-B14F-4D97-AF65-F5344CB8AC3E}">
        <p14:creationId xmlns:p14="http://schemas.microsoft.com/office/powerpoint/2010/main" xmlns="" val="20080259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5" name="Rectangle 4">
            <a:extLst>
              <a:ext uri="{FF2B5EF4-FFF2-40B4-BE49-F238E27FC236}">
                <a16:creationId xmlns:a16="http://schemas.microsoft.com/office/drawing/2014/main" xmlns="" id="{9B70A9D9-A9CB-2E63-CA19-B71B9DA9D65C}"/>
              </a:ext>
            </a:extLst>
          </p:cNvPr>
          <p:cNvSpPr/>
          <p:nvPr/>
        </p:nvSpPr>
        <p:spPr>
          <a:xfrm>
            <a:off x="2301240" y="1120140"/>
            <a:ext cx="4549140" cy="3596640"/>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p:cNvPicPr>
            <a:picLocks noChangeAspect="1" noChangeArrowheads="1"/>
          </p:cNvPicPr>
          <p:nvPr/>
        </p:nvPicPr>
        <p:blipFill>
          <a:blip r:embed="rId3"/>
          <a:srcRect/>
          <a:stretch>
            <a:fillRect/>
          </a:stretch>
        </p:blipFill>
        <p:spPr bwMode="auto">
          <a:xfrm>
            <a:off x="2002465" y="1130595"/>
            <a:ext cx="4953000" cy="3352800"/>
          </a:xfrm>
          <a:prstGeom prst="rect">
            <a:avLst/>
          </a:prstGeom>
          <a:noFill/>
          <a:ln w="9525">
            <a:noFill/>
            <a:miter lim="800000"/>
            <a:headEnd/>
            <a:tailEnd/>
          </a:ln>
          <a:effectLst/>
        </p:spPr>
      </p:pic>
    </p:spTree>
    <p:extLst>
      <p:ext uri="{BB962C8B-B14F-4D97-AF65-F5344CB8AC3E}">
        <p14:creationId xmlns:p14="http://schemas.microsoft.com/office/powerpoint/2010/main" xmlns="" val="2008025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158949" y="780109"/>
            <a:ext cx="5922335" cy="405744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274944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Emotion monitoring: </a:t>
            </a:r>
            <a:r>
              <a:rPr lang="en-US" dirty="0"/>
              <a:t>Assist in monitoring patients' emotional states, particularly for mental health disorders like depression and anxiety.</a:t>
            </a:r>
          </a:p>
          <a:p>
            <a:pPr marL="173736" indent="-173736">
              <a:spcAft>
                <a:spcPts val="800"/>
              </a:spcAft>
              <a:buClr>
                <a:srgbClr val="213163"/>
              </a:buClr>
              <a:buFont typeface="Arial" panose="020B0604020202020204" pitchFamily="34" charset="0"/>
              <a:buChar char="•"/>
            </a:pPr>
            <a:r>
              <a:rPr lang="en-US" b="1" dirty="0"/>
              <a:t>Therapeutic applications: </a:t>
            </a:r>
            <a:r>
              <a:rPr lang="en-US" dirty="0"/>
              <a:t>Use in therapy sessions to track emotional responses and progress.</a:t>
            </a:r>
          </a:p>
          <a:p>
            <a:pPr marL="173736" indent="-173736">
              <a:spcAft>
                <a:spcPts val="800"/>
              </a:spcAft>
              <a:buClr>
                <a:srgbClr val="213163"/>
              </a:buClr>
              <a:buFont typeface="Arial" panose="020B0604020202020204" pitchFamily="34" charset="0"/>
              <a:buChar char="•"/>
            </a:pPr>
            <a:r>
              <a:rPr lang="en-US" b="1" dirty="0"/>
              <a:t>Security: </a:t>
            </a:r>
            <a:r>
              <a:rPr lang="en-US" dirty="0"/>
              <a:t>Age detection for access control and emotion detection for threat assessment.</a:t>
            </a:r>
          </a:p>
          <a:p>
            <a:pPr marL="173736" indent="-173736">
              <a:spcAft>
                <a:spcPts val="800"/>
              </a:spcAft>
              <a:buClr>
                <a:srgbClr val="213163"/>
              </a:buClr>
              <a:buFont typeface="Arial" panose="020B0604020202020204" pitchFamily="34" charset="0"/>
              <a:buChar char="•"/>
            </a:pPr>
            <a:r>
              <a:rPr lang="en-US" b="1" dirty="0"/>
              <a:t>Customer Service: </a:t>
            </a:r>
            <a:r>
              <a:rPr lang="en-US" dirty="0"/>
              <a:t>Improving support by understanding users' emotions during interactions.</a:t>
            </a:r>
          </a:p>
        </p:txBody>
      </p:sp>
      <p:pic>
        <p:nvPicPr>
          <p:cNvPr id="4" name="Picture 2" descr="Abstract background with futuristic elements">
            <a:extLst>
              <a:ext uri="{FF2B5EF4-FFF2-40B4-BE49-F238E27FC236}">
                <a16:creationId xmlns:a16="http://schemas.microsoft.com/office/drawing/2014/main" xmlns=""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761585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5" name="PROJECT OUTPUT.mp4">
            <a:hlinkClick r:id="" action="ppaction://media"/>
          </p:cNvPr>
          <p:cNvPicPr>
            <a:picLocks noRot="1" noChangeAspect="1"/>
          </p:cNvPicPr>
          <p:nvPr>
            <a:videoFile r:link="rId1"/>
          </p:nvPr>
        </p:nvPicPr>
        <p:blipFill>
          <a:blip r:embed="rId4"/>
          <a:stretch>
            <a:fillRect/>
          </a:stretch>
        </p:blipFill>
        <p:spPr>
          <a:xfrm>
            <a:off x="0" y="1041990"/>
            <a:ext cx="9144000" cy="4101510"/>
          </a:xfrm>
          <a:prstGeom prst="rect">
            <a:avLst/>
          </a:prstGeom>
        </p:spPr>
      </p:pic>
    </p:spTree>
    <p:extLst>
      <p:ext uri="{BB962C8B-B14F-4D97-AF65-F5344CB8AC3E}">
        <p14:creationId xmlns:p14="http://schemas.microsoft.com/office/powerpoint/2010/main" xmlns=""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243140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Our project represents a significant advancement in real-time emotional recognition.</a:t>
            </a:r>
          </a:p>
          <a:p>
            <a:pPr marL="173736" indent="-173736">
              <a:spcAft>
                <a:spcPts val="800"/>
              </a:spcAft>
              <a:buClr>
                <a:srgbClr val="213163"/>
              </a:buClr>
              <a:buFont typeface="Arial" panose="020B0604020202020204" pitchFamily="34" charset="0"/>
              <a:buChar char="•"/>
            </a:pPr>
            <a:r>
              <a:rPr lang="en-US" dirty="0"/>
              <a:t>By considering both facial emotions and age, the system enhances human-computer interaction.</a:t>
            </a:r>
          </a:p>
          <a:p>
            <a:pPr marL="173736" indent="-173736">
              <a:spcAft>
                <a:spcPts val="800"/>
              </a:spcAft>
              <a:buClr>
                <a:srgbClr val="213163"/>
              </a:buClr>
              <a:buFont typeface="Arial" panose="020B0604020202020204" pitchFamily="34" charset="0"/>
              <a:buChar char="•"/>
            </a:pPr>
            <a:r>
              <a:rPr lang="en-US" dirty="0"/>
              <a:t>Leveraging cutting-edge AI/ML techniques and innovative system design, our goal is to create a versatile and efficient system for personalized user experiences across various domains and applications</a:t>
            </a:r>
          </a:p>
        </p:txBody>
      </p:sp>
      <p:pic>
        <p:nvPicPr>
          <p:cNvPr id="3074" name="Picture 2" descr="A pen and papers with check marks&#10;&#10;Description automatically generated">
            <a:extLst>
              <a:ext uri="{FF2B5EF4-FFF2-40B4-BE49-F238E27FC236}">
                <a16:creationId xmlns:a16="http://schemas.microsoft.com/office/drawing/2014/main" xmlns=""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797082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xmlns="" id="{B6E6F345-B602-EC4B-B8B2-B4CAA1DC1D46}"/>
              </a:ext>
            </a:extLst>
          </p:cNvPr>
          <p:cNvSpPr txBox="1"/>
          <p:nvPr/>
        </p:nvSpPr>
        <p:spPr>
          <a:xfrm>
            <a:off x="134935" y="1052956"/>
            <a:ext cx="8734745" cy="1277273"/>
          </a:xfrm>
          <a:prstGeom prst="rect">
            <a:avLst/>
          </a:prstGeom>
          <a:noFill/>
        </p:spPr>
        <p:txBody>
          <a:bodyPr wrap="square" lIns="91440" tIns="45720" rIns="91440" bIns="45720" anchor="t">
            <a:spAutoFit/>
          </a:bodyPr>
          <a:lstStyle/>
          <a:p>
            <a:pPr lvl="0">
              <a:lnSpc>
                <a:spcPct val="150000"/>
              </a:lnSpc>
              <a:buFont typeface="Arial" pitchFamily="34" charset="0"/>
              <a:buChar char="•"/>
            </a:pPr>
            <a:r>
              <a:rPr lang="en-US" dirty="0" smtClean="0"/>
              <a:t>Project </a:t>
            </a:r>
            <a:r>
              <a:rPr lang="en-US" dirty="0" err="1" smtClean="0"/>
              <a:t>Github</a:t>
            </a:r>
            <a:r>
              <a:rPr lang="en-US" dirty="0" smtClean="0"/>
              <a:t> link, </a:t>
            </a:r>
            <a:r>
              <a:rPr lang="en-US" dirty="0" err="1" smtClean="0"/>
              <a:t>Ramar</a:t>
            </a:r>
            <a:r>
              <a:rPr lang="en-US" dirty="0" smtClean="0"/>
              <a:t> Bose , 2024</a:t>
            </a:r>
          </a:p>
          <a:p>
            <a:pPr lvl="0">
              <a:lnSpc>
                <a:spcPct val="150000"/>
              </a:lnSpc>
              <a:buFont typeface="Arial" pitchFamily="34" charset="0"/>
              <a:buChar char="•"/>
            </a:pPr>
            <a:r>
              <a:rPr lang="en-US" dirty="0" smtClean="0"/>
              <a:t>Project video recorded link (</a:t>
            </a:r>
            <a:r>
              <a:rPr lang="en-US" dirty="0" err="1" smtClean="0"/>
              <a:t>youtube</a:t>
            </a:r>
            <a:r>
              <a:rPr lang="en-US" dirty="0" smtClean="0"/>
              <a:t>/</a:t>
            </a:r>
            <a:r>
              <a:rPr lang="en-US" dirty="0" err="1" smtClean="0"/>
              <a:t>github</a:t>
            </a:r>
            <a:r>
              <a:rPr lang="en-US" dirty="0" smtClean="0"/>
              <a:t>), </a:t>
            </a:r>
            <a:r>
              <a:rPr lang="en-US" dirty="0" err="1" smtClean="0"/>
              <a:t>Ramar</a:t>
            </a:r>
            <a:r>
              <a:rPr lang="en-US" dirty="0" smtClean="0"/>
              <a:t> Bose , 2024</a:t>
            </a:r>
          </a:p>
          <a:p>
            <a:pPr lvl="0">
              <a:lnSpc>
                <a:spcPct val="150000"/>
              </a:lnSpc>
              <a:buFont typeface="Arial" pitchFamily="34" charset="0"/>
              <a:buChar char="•"/>
            </a:pPr>
            <a:r>
              <a:rPr lang="en-US" dirty="0" smtClean="0"/>
              <a:t>Project PPT &amp; Report </a:t>
            </a:r>
            <a:r>
              <a:rPr lang="en-US" dirty="0" err="1" smtClean="0"/>
              <a:t>github</a:t>
            </a:r>
            <a:r>
              <a:rPr lang="en-US" dirty="0" smtClean="0"/>
              <a:t> link, </a:t>
            </a:r>
            <a:r>
              <a:rPr lang="en-US" dirty="0" err="1" smtClean="0"/>
              <a:t>Ramar</a:t>
            </a:r>
            <a:r>
              <a:rPr lang="en-US" dirty="0" smtClean="0"/>
              <a:t> Bose , 2024 </a:t>
            </a:r>
          </a:p>
          <a:p>
            <a:pPr marL="173736" indent="-173736" algn="l" rtl="0" fontAlgn="base">
              <a:spcAft>
                <a:spcPts val="800"/>
              </a:spcAft>
              <a:buClr>
                <a:srgbClr val="213163"/>
              </a:buClr>
              <a:buFont typeface="Arial" panose="020B0604020202020204" pitchFamily="34" charset="0"/>
              <a:buChar char="•"/>
            </a:pPr>
            <a:endParaRPr lang="en-US" b="0" i="0" dirty="0">
              <a:solidFill>
                <a:srgbClr val="0000FF"/>
              </a:solidFill>
              <a:effectLst/>
            </a:endParaRP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xmlns="" val="14809511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xmlns="" val="18823782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xmlns=""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8570683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00000"/>
                </a:solidFill>
                <a:effectLst/>
              </a:rPr>
              <a:t>A Real-Time Face Emotion Recognition and age detection System. Our project focuses on developing an advanced real-time emotional recognition system using state-of-the-art AI and ML techniques. Leveraging deep learning algorithms, the system aims to detect facial emotions and estimate age groups simultaneously. The goal is to revolutionize various industries by enhancing human-computer interaction and providing personalized user experiences.</a:t>
            </a: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xmlns=""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xmlns=""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xmlns=""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xmlns="" val="42289848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4437065" cy="2882840"/>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dirty="0"/>
              <a:t>Facial emotion recognition in real-time is challenging due to human expression variability. Traditional methods struggle with accuracy, especially considering age as a factor.</a:t>
            </a:r>
          </a:p>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latin typeface="+mj-lt"/>
              </a:rPr>
              <a:t>Develop a system for face emotion and age detection that accurately identifies both the emotions and approximate age of individuals from facial images. This system should be robust, efficient, and capable of processing images in real-time or near real-time.</a:t>
            </a:r>
          </a:p>
          <a:p>
            <a:r>
              <a:rPr lang="en-US" dirty="0"/>
              <a:t/>
            </a:r>
            <a:br>
              <a:rPr lang="en-US" dirty="0"/>
            </a:br>
            <a:endParaRPr lang="en-US" dirty="0"/>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xmlns=""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xmlns=""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xmlns=""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xmlns="" val="6337141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 Real-Time Face Emotion Recognition and age detection System.” “</a:t>
            </a: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xmlns="" id="{8A7E7372-02E7-C82A-33D7-3493BBA3A60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xmlns="" val="12427330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xmlns="" id="{B6E6F345-B602-EC4B-B8B2-B4CAA1DC1D46}"/>
              </a:ext>
            </a:extLst>
          </p:cNvPr>
          <p:cNvSpPr txBox="1"/>
          <p:nvPr/>
        </p:nvSpPr>
        <p:spPr>
          <a:xfrm>
            <a:off x="134935" y="1059838"/>
            <a:ext cx="8650925" cy="2975173"/>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rPr>
              <a:t>Emotion Detection: </a:t>
            </a:r>
            <a:r>
              <a:rPr lang="en-US" i="0" dirty="0">
                <a:solidFill>
                  <a:srgbClr val="000000"/>
                </a:solidFill>
                <a:effectLst/>
              </a:rPr>
              <a:t>Train a deep learning model using a diverse dataset to accurately recognize a range of emotions, including happiness, sadness, anger, surprise, etc.</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rPr>
              <a:t>Age Estimation Model: </a:t>
            </a:r>
            <a:r>
              <a:rPr lang="en-US" i="0" dirty="0">
                <a:solidFill>
                  <a:srgbClr val="000000"/>
                </a:solidFill>
                <a:effectLst/>
              </a:rPr>
              <a:t>Develop an age estimation model utilizing facial features, wrinkles, and other age-related cues to categorize individuals into specific age ranges.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rPr>
              <a:t>Real-time Processing Optimization: </a:t>
            </a:r>
            <a:r>
              <a:rPr lang="en-US" i="0" dirty="0">
                <a:solidFill>
                  <a:srgbClr val="000000"/>
                </a:solidFill>
                <a:effectLst/>
              </a:rPr>
              <a:t>Optimize the solution for real-time processing, minimizing latency while maintaining high accuracy in emotion and age detection.</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rPr>
              <a:t>Robustness to Variability: </a:t>
            </a:r>
            <a:r>
              <a:rPr lang="en-US" i="0" dirty="0">
                <a:solidFill>
                  <a:srgbClr val="000000"/>
                </a:solidFill>
                <a:effectLst/>
              </a:rPr>
              <a:t>Enhance the system's robustness to variations in lighting conditions, image quality, and camera angles.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rPr>
              <a:t>User Interface Integration: </a:t>
            </a:r>
            <a:r>
              <a:rPr lang="en-US" i="0" dirty="0">
                <a:solidFill>
                  <a:srgbClr val="000000"/>
                </a:solidFill>
                <a:effectLst/>
              </a:rPr>
              <a:t>Develop a user-friendly interface for seamless interaction with the system.</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rPr>
              <a:t>Scalability and Adaptability: </a:t>
            </a:r>
            <a:r>
              <a:rPr lang="en-US" i="0" dirty="0">
                <a:solidFill>
                  <a:srgbClr val="000000"/>
                </a:solidFill>
                <a:effectLst/>
              </a:rPr>
              <a:t>Design the system to be scalable and adaptable to different hardware configurations for broader applicability.</a:t>
            </a:r>
          </a:p>
        </p:txBody>
      </p:sp>
      <p:sp>
        <p:nvSpPr>
          <p:cNvPr id="7" name="Google Shape;61;g5fab984687_2_0">
            <a:extLst>
              <a:ext uri="{FF2B5EF4-FFF2-40B4-BE49-F238E27FC236}">
                <a16:creationId xmlns:a16="http://schemas.microsoft.com/office/drawing/2014/main" xmlns=""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xmlns="" val="31747103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85737" y="1061211"/>
            <a:ext cx="4386264" cy="274944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The project involves utilization of Convolutional Neural Networks (CNNs) for facial emotion age recognition. </a:t>
            </a:r>
          </a:p>
          <a:p>
            <a:pPr marL="173736" indent="-173736">
              <a:spcAft>
                <a:spcPts val="800"/>
              </a:spcAft>
              <a:buClr>
                <a:srgbClr val="213163"/>
              </a:buClr>
              <a:buFont typeface="Arial" panose="020B0604020202020204" pitchFamily="34" charset="0"/>
              <a:buChar char="•"/>
            </a:pPr>
            <a:r>
              <a:rPr lang="en-US" dirty="0"/>
              <a:t>Integration of pre-trained age detection models based on CNN architectures.</a:t>
            </a:r>
          </a:p>
          <a:p>
            <a:pPr marL="173736" indent="-173736">
              <a:spcAft>
                <a:spcPts val="800"/>
              </a:spcAft>
              <a:buClr>
                <a:srgbClr val="213163"/>
              </a:buClr>
              <a:buFont typeface="Arial" panose="020B0604020202020204" pitchFamily="34" charset="0"/>
              <a:buChar char="•"/>
            </a:pPr>
            <a:r>
              <a:rPr lang="en-US" dirty="0"/>
              <a:t>Implementation of efficient data preprocessing techniques for enhanced performance.</a:t>
            </a:r>
          </a:p>
          <a:p>
            <a:pPr marL="173736" indent="-173736">
              <a:spcAft>
                <a:spcPts val="800"/>
              </a:spcAft>
              <a:buClr>
                <a:srgbClr val="213163"/>
              </a:buClr>
              <a:buFont typeface="Arial" panose="020B0604020202020204" pitchFamily="34" charset="0"/>
              <a:buChar char="•"/>
            </a:pPr>
            <a:r>
              <a:rPr lang="en-US" dirty="0"/>
              <a:t>Deployment of optimized model architectures for real-time processing on resource-constrained devices.</a:t>
            </a:r>
          </a:p>
        </p:txBody>
      </p:sp>
      <p:grpSp>
        <p:nvGrpSpPr>
          <p:cNvPr id="5" name="Group 4">
            <a:extLst>
              <a:ext uri="{FF2B5EF4-FFF2-40B4-BE49-F238E27FC236}">
                <a16:creationId xmlns:a16="http://schemas.microsoft.com/office/drawing/2014/main" xmlns=""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xmlns=""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 name="Straight Connector 6">
              <a:extLst>
                <a:ext uri="{FF2B5EF4-FFF2-40B4-BE49-F238E27FC236}">
                  <a16:creationId xmlns:a16="http://schemas.microsoft.com/office/drawing/2014/main" xmlns=""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598422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grpSp>
        <p:nvGrpSpPr>
          <p:cNvPr id="6" name="Group 5">
            <a:extLst>
              <a:ext uri="{FF2B5EF4-FFF2-40B4-BE49-F238E27FC236}">
                <a16:creationId xmlns:a16="http://schemas.microsoft.com/office/drawing/2014/main" xmlns="" id="{8DFA3773-676C-4C8A-D39A-DD88B89B9265}"/>
              </a:ext>
            </a:extLst>
          </p:cNvPr>
          <p:cNvGrpSpPr/>
          <p:nvPr/>
        </p:nvGrpSpPr>
        <p:grpSpPr>
          <a:xfrm>
            <a:off x="652938" y="1423707"/>
            <a:ext cx="7838124" cy="2652946"/>
            <a:chOff x="652938" y="1423707"/>
            <a:chExt cx="7838124" cy="2652946"/>
          </a:xfrm>
        </p:grpSpPr>
        <p:sp>
          <p:nvSpPr>
            <p:cNvPr id="4" name="Freeform 11">
              <a:extLst>
                <a:ext uri="{FF2B5EF4-FFF2-40B4-BE49-F238E27FC236}">
                  <a16:creationId xmlns:a16="http://schemas.microsoft.com/office/drawing/2014/main" xmlns="" id="{1EB3BF52-FA8D-47DB-094D-D5F3D3CD754A}"/>
                </a:ext>
              </a:extLst>
            </p:cNvPr>
            <p:cNvSpPr/>
            <p:nvPr/>
          </p:nvSpPr>
          <p:spPr>
            <a:xfrm>
              <a:off x="652938" y="1423707"/>
              <a:ext cx="7838124" cy="2652946"/>
            </a:xfrm>
            <a:custGeom>
              <a:avLst/>
              <a:gdLst/>
              <a:ahLst/>
              <a:cxnLst/>
              <a:rect l="l" t="t" r="r" b="b"/>
              <a:pathLst>
                <a:path w="7838124" h="2652946">
                  <a:moveTo>
                    <a:pt x="0" y="0"/>
                  </a:moveTo>
                  <a:lnTo>
                    <a:pt x="7838124" y="0"/>
                  </a:lnTo>
                  <a:lnTo>
                    <a:pt x="7838124" y="2652945"/>
                  </a:lnTo>
                  <a:lnTo>
                    <a:pt x="0" y="2652945"/>
                  </a:lnTo>
                  <a:lnTo>
                    <a:pt x="0" y="0"/>
                  </a:lnTo>
                  <a:close/>
                </a:path>
              </a:pathLst>
            </a:custGeom>
            <a:blipFill>
              <a:blip r:embed="rId3"/>
              <a:stretch>
                <a:fillRect t="-16390" b="-2939"/>
              </a:stretch>
            </a:blipFill>
          </p:spPr>
          <p:txBody>
            <a:bodyPr/>
            <a:lstStyle/>
            <a:p>
              <a:endParaRPr lang="en-US"/>
            </a:p>
          </p:txBody>
        </p:sp>
        <p:sp>
          <p:nvSpPr>
            <p:cNvPr id="5" name="Rectangle 4">
              <a:extLst>
                <a:ext uri="{FF2B5EF4-FFF2-40B4-BE49-F238E27FC236}">
                  <a16:creationId xmlns:a16="http://schemas.microsoft.com/office/drawing/2014/main" xmlns="" id="{2E464375-2C43-4301-ABE9-4E83905985F0}"/>
                </a:ext>
              </a:extLst>
            </p:cNvPr>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1913795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xmlns=""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xmlns=""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xmlns=""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xmlns=""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xmlns=""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xmlns=""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xmlns=""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xmlns=""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xmlns=""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xmlns=""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xmlns=""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xmlns=""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xmlns=""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digital face images.</a:t>
            </a:r>
          </a:p>
        </p:txBody>
      </p:sp>
      <p:sp>
        <p:nvSpPr>
          <p:cNvPr id="6" name="Rectangle: Rounded Corners 5">
            <a:extLst>
              <a:ext uri="{FF2B5EF4-FFF2-40B4-BE49-F238E27FC236}">
                <a16:creationId xmlns:a16="http://schemas.microsoft.com/office/drawing/2014/main" xmlns=""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1800</a:t>
            </a:r>
          </a:p>
        </p:txBody>
      </p:sp>
      <p:sp>
        <p:nvSpPr>
          <p:cNvPr id="7" name="Rectangle: Rounded Corners 6">
            <a:extLst>
              <a:ext uri="{FF2B5EF4-FFF2-40B4-BE49-F238E27FC236}">
                <a16:creationId xmlns:a16="http://schemas.microsoft.com/office/drawing/2014/main" xmlns=""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five classes</a:t>
            </a:r>
          </a:p>
        </p:txBody>
      </p:sp>
      <p:sp>
        <p:nvSpPr>
          <p:cNvPr id="8" name="Rectangle: Rounded Corners 7">
            <a:extLst>
              <a:ext uri="{FF2B5EF4-FFF2-40B4-BE49-F238E27FC236}">
                <a16:creationId xmlns:a16="http://schemas.microsoft.com/office/drawing/2014/main" xmlns=""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Anger, Happy, Neutral, Sad, Surprise</a:t>
            </a:r>
          </a:p>
        </p:txBody>
      </p:sp>
      <p:sp>
        <p:nvSpPr>
          <p:cNvPr id="9" name="Rectangle: Rounded Corners 8">
            <a:extLst>
              <a:ext uri="{FF2B5EF4-FFF2-40B4-BE49-F238E27FC236}">
                <a16:creationId xmlns:a16="http://schemas.microsoft.com/office/drawing/2014/main" xmlns=""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classes has around 350 images</a:t>
            </a:r>
          </a:p>
        </p:txBody>
      </p:sp>
    </p:spTree>
    <p:extLst>
      <p:ext uri="{BB962C8B-B14F-4D97-AF65-F5344CB8AC3E}">
        <p14:creationId xmlns:p14="http://schemas.microsoft.com/office/powerpoint/2010/main" xmlns="" val="3543681876"/>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551</TotalTime>
  <Words>693</Words>
  <Application>Microsoft Office PowerPoint</Application>
  <PresentationFormat>On-screen Show (16:9)</PresentationFormat>
  <Paragraphs>91</Paragraphs>
  <Slides>19</Slides>
  <Notes>18</Notes>
  <HiddenSlides>0</HiddenSlides>
  <MMClips>1</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Simple Light</vt:lpstr>
      <vt:lpstr>Slide 1</vt:lpstr>
      <vt:lpstr>Course Outline</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Admin</cp:lastModifiedBy>
  <cp:revision>165</cp:revision>
  <dcterms:modified xsi:type="dcterms:W3CDTF">2024-04-14T04:52:21Z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